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387" r:id="rId2"/>
    <p:sldId id="393" r:id="rId3"/>
    <p:sldId id="399" r:id="rId4"/>
    <p:sldId id="397" r:id="rId5"/>
    <p:sldId id="398" r:id="rId6"/>
    <p:sldId id="405" r:id="rId7"/>
    <p:sldId id="408" r:id="rId8"/>
    <p:sldId id="406" r:id="rId9"/>
    <p:sldId id="407" r:id="rId10"/>
    <p:sldId id="400" r:id="rId1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Rocco" initials="JR" lastIdx="1" clrIdx="0">
    <p:extLst>
      <p:ext uri="{19B8F6BF-5375-455C-9EA6-DF929625EA0E}">
        <p15:presenceInfo xmlns:p15="http://schemas.microsoft.com/office/powerpoint/2012/main" userId="Jonathan Roc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7B91"/>
    <a:srgbClr val="405564"/>
    <a:srgbClr val="FFFFFF"/>
    <a:srgbClr val="C2CED8"/>
    <a:srgbClr val="728FA5"/>
    <a:srgbClr val="546E82"/>
    <a:srgbClr val="99AEBD"/>
    <a:srgbClr val="CCD6DE"/>
    <a:srgbClr val="859EB1"/>
    <a:srgbClr val="4B637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70628" autoAdjust="0"/>
  </p:normalViewPr>
  <p:slideViewPr>
    <p:cSldViewPr snapToGrid="0" snapToObjects="1">
      <p:cViewPr varScale="1">
        <p:scale>
          <a:sx n="71" d="100"/>
          <a:sy n="71" d="100"/>
        </p:scale>
        <p:origin x="2790" y="6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9C40-B232-48AE-8F59-A97A4E8CA964}" type="datetimeFigureOut">
              <a:rPr lang="it-IT" smtClean="0"/>
              <a:t>24/05/2021</a:t>
            </a:fld>
            <a:endParaRPr lang="it-IT" dirty="0"/>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A83E48-A699-4AD1-99DC-44645B8DB650}" type="slidenum">
              <a:rPr lang="it-IT" smtClean="0"/>
              <a:t>‹#›</a:t>
            </a:fld>
            <a:endParaRPr lang="it-IT" dirty="0"/>
          </a:p>
        </p:txBody>
      </p:sp>
    </p:spTree>
    <p:extLst>
      <p:ext uri="{BB962C8B-B14F-4D97-AF65-F5344CB8AC3E}">
        <p14:creationId xmlns:p14="http://schemas.microsoft.com/office/powerpoint/2010/main" val="200346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custDataLst>
              <p:tags r:id="rId1"/>
            </p:custDataLst>
          </p:nvPr>
        </p:nvSpPr>
        <p:spPr/>
        <p:txBody>
          <a:bodyPr/>
          <a:lstStyle/>
          <a:p>
            <a:endParaRPr lang="it-IT" dirty="0"/>
          </a:p>
        </p:txBody>
      </p:sp>
      <p:sp>
        <p:nvSpPr>
          <p:cNvPr id="4" name="Segnaposto numero diapositiva 3"/>
          <p:cNvSpPr>
            <a:spLocks noGrp="1"/>
          </p:cNvSpPr>
          <p:nvPr>
            <p:ph type="sldNum" sz="quarter" idx="10"/>
          </p:nvPr>
        </p:nvSpPr>
        <p:spPr/>
        <p:txBody>
          <a:bodyPr/>
          <a:lstStyle/>
          <a:p>
            <a:fld id="{9FA83E48-A699-4AD1-99DC-44645B8DB650}" type="slidenum">
              <a:rPr lang="it-IT" smtClean="0"/>
              <a:t>1</a:t>
            </a:fld>
            <a:endParaRPr lang="it-IT" dirty="0"/>
          </a:p>
        </p:txBody>
      </p:sp>
    </p:spTree>
    <p:extLst>
      <p:ext uri="{BB962C8B-B14F-4D97-AF65-F5344CB8AC3E}">
        <p14:creationId xmlns:p14="http://schemas.microsoft.com/office/powerpoint/2010/main" val="3474082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it allows one to select which shape use for the LFO. For this plugin there are three possible waveform shapes: Sine, Triangle and Sawtooth. </a:t>
            </a:r>
          </a:p>
          <a:p>
            <a:endParaRPr lang="en-GB" dirty="0"/>
          </a:p>
        </p:txBody>
      </p:sp>
      <p:sp>
        <p:nvSpPr>
          <p:cNvPr id="4" name="Slide Number Placeholder 3"/>
          <p:cNvSpPr>
            <a:spLocks noGrp="1"/>
          </p:cNvSpPr>
          <p:nvPr>
            <p:ph type="sldNum" sz="quarter" idx="5"/>
          </p:nvPr>
        </p:nvSpPr>
        <p:spPr/>
        <p:txBody>
          <a:bodyPr/>
          <a:lstStyle/>
          <a:p>
            <a:fld id="{9FA83E48-A699-4AD1-99DC-44645B8DB650}" type="slidenum">
              <a:rPr lang="it-IT" smtClean="0"/>
              <a:t>7</a:t>
            </a:fld>
            <a:endParaRPr lang="it-IT" dirty="0"/>
          </a:p>
        </p:txBody>
      </p:sp>
    </p:spTree>
    <p:extLst>
      <p:ext uri="{BB962C8B-B14F-4D97-AF65-F5344CB8AC3E}">
        <p14:creationId xmlns:p14="http://schemas.microsoft.com/office/powerpoint/2010/main" val="553774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dirty="0"/>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24/05/2021</a:t>
            </a:fld>
            <a:endParaRPr lang="it-IT" dirty="0"/>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dirty="0"/>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dirty="0"/>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41534" y="4538147"/>
            <a:ext cx="8063454" cy="1231057"/>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dirty="0"/>
              <a:t>HW2 – </a:t>
            </a:r>
            <a:r>
              <a:rPr lang="it-IT" dirty="0" err="1"/>
              <a:t>Flanger</a:t>
            </a:r>
            <a:r>
              <a:rPr lang="it-IT" dirty="0"/>
              <a:t> with feedback plugin</a:t>
            </a:r>
            <a:endParaRPr lang="en-US" dirty="0"/>
          </a:p>
          <a:p>
            <a:r>
              <a:rPr lang="it-IT" sz="1700" dirty="0"/>
              <a:t>10574752 10751438 10612929 10486570 </a:t>
            </a:r>
            <a:br>
              <a:rPr lang="it-IT" sz="1700" dirty="0"/>
            </a:br>
            <a:endParaRPr lang="it-IT" sz="1700" b="0" i="1" dirty="0"/>
          </a:p>
        </p:txBody>
      </p:sp>
    </p:spTree>
    <p:extLst>
      <p:ext uri="{BB962C8B-B14F-4D97-AF65-F5344CB8AC3E}">
        <p14:creationId xmlns:p14="http://schemas.microsoft.com/office/powerpoint/2010/main" val="215774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Demo</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it-IT" sz="1800" dirty="0"/>
          </a:p>
          <a:p>
            <a:endParaRPr lang="en-US" sz="1800" dirty="0"/>
          </a:p>
        </p:txBody>
      </p:sp>
      <p:sp>
        <p:nvSpPr>
          <p:cNvPr id="13" name="CasellaDiTesto 12">
            <a:extLst>
              <a:ext uri="{FF2B5EF4-FFF2-40B4-BE49-F238E27FC236}">
                <a16:creationId xmlns:a16="http://schemas.microsoft.com/office/drawing/2014/main" id="{1F159E2E-9521-40B0-ADBF-CBA1310145E5}"/>
              </a:ext>
            </a:extLst>
          </p:cNvPr>
          <p:cNvSpPr txBox="1"/>
          <p:nvPr/>
        </p:nvSpPr>
        <p:spPr>
          <a:xfrm>
            <a:off x="372277" y="1558212"/>
            <a:ext cx="8474149" cy="5201424"/>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To recreate the famous "jet passing overhead" characteristic sound of the </a:t>
            </a:r>
            <a:r>
              <a:rPr lang="en-US" sz="2200" dirty="0" err="1">
                <a:latin typeface="Arial" panose="020B0604020202020204" pitchFamily="34" charset="0"/>
                <a:cs typeface="Arial" panose="020B0604020202020204" pitchFamily="34" charset="0"/>
              </a:rPr>
              <a:t>Flanger</a:t>
            </a:r>
            <a:r>
              <a:rPr lang="en-US" sz="2200" dirty="0">
                <a:latin typeface="Arial" panose="020B0604020202020204" pitchFamily="34" charset="0"/>
                <a:cs typeface="Arial" panose="020B0604020202020204" pitchFamily="34" charset="0"/>
              </a:rPr>
              <a:t>, we recorded a clean guitar and applied some distortion (adding higher frequencies enhance the effect). </a:t>
            </a:r>
          </a:p>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The values we chose for the parameters are the following:</a:t>
            </a:r>
          </a:p>
          <a:p>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a:t>
            </a:r>
            <a:r>
              <a:rPr lang="en-US" sz="2200" dirty="0">
                <a:latin typeface="Arial" panose="020B0604020202020204" pitchFamily="34" charset="0"/>
                <a:cs typeface="Arial" panose="020B0604020202020204" pitchFamily="34" charset="0"/>
              </a:rPr>
              <a:t>= 1</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25</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 1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a:t>
            </a:r>
            <a:r>
              <a:rPr lang="en-US" sz="2200" dirty="0">
                <a:latin typeface="Arial" panose="020B0604020202020204" pitchFamily="34" charset="0"/>
                <a:cs typeface="Arial" panose="020B0604020202020204" pitchFamily="34" charset="0"/>
              </a:rPr>
              <a:t>= 4</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 </a:t>
            </a:r>
            <a:r>
              <a:rPr lang="en-US" sz="2200" dirty="0" err="1">
                <a:latin typeface="Arial" panose="020B0604020202020204" pitchFamily="34" charset="0"/>
                <a:cs typeface="Arial" panose="020B0604020202020204" pitchFamily="34" charset="0"/>
              </a:rPr>
              <a:t>ms</a:t>
            </a:r>
            <a:endParaRPr lang="en-US" sz="2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 </a:t>
            </a:r>
            <a:r>
              <a:rPr lang="en-US" sz="2200" dirty="0">
                <a:latin typeface="Arial" panose="020B0604020202020204" pitchFamily="34" charset="0"/>
                <a:cs typeface="Arial" panose="020B0604020202020204" pitchFamily="34" charset="0"/>
              </a:rPr>
              <a:t>=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1 Hz</a:t>
            </a: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Waveform </a:t>
            </a:r>
            <a:r>
              <a:rPr lang="en-US" sz="2200" dirty="0">
                <a:latin typeface="Arial" panose="020B0604020202020204" pitchFamily="34" charset="0"/>
                <a:cs typeface="Arial" panose="020B0604020202020204" pitchFamily="34" charset="0"/>
              </a:rPr>
              <a:t>= sine </a:t>
            </a:r>
            <a:br>
              <a:rPr lang="en-US" dirty="0"/>
            </a:br>
            <a:br>
              <a:rPr lang="en-US" sz="2400" dirty="0"/>
            </a:br>
            <a:br>
              <a:rPr lang="en-US" sz="2200" dirty="0">
                <a:latin typeface="Arial" panose="020B0604020202020204" pitchFamily="34" charset="0"/>
                <a:cs typeface="Arial" panose="020B0604020202020204" pitchFamily="34" charset="0"/>
              </a:rPr>
            </a:br>
            <a:endParaRPr lang="en-US" sz="2200" dirty="0">
              <a:latin typeface="Arial" panose="020B0604020202020204" pitchFamily="34" charset="0"/>
              <a:cs typeface="Arial" panose="020B0604020202020204" pitchFamily="34" charset="0"/>
            </a:endParaRPr>
          </a:p>
        </p:txBody>
      </p:sp>
      <p:pic>
        <p:nvPicPr>
          <p:cNvPr id="14" name="flangerAudioTest">
            <a:hlinkClick r:id="" action="ppaction://media"/>
            <a:extLst>
              <a:ext uri="{FF2B5EF4-FFF2-40B4-BE49-F238E27FC236}">
                <a16:creationId xmlns:a16="http://schemas.microsoft.com/office/drawing/2014/main" id="{A561D312-B9E1-44DD-B41D-97BA5F4EDF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04551" y="4385388"/>
            <a:ext cx="609600" cy="609600"/>
          </a:xfrm>
          <a:prstGeom prst="rect">
            <a:avLst/>
          </a:prstGeom>
        </p:spPr>
      </p:pic>
    </p:spTree>
    <p:extLst>
      <p:ext uri="{BB962C8B-B14F-4D97-AF65-F5344CB8AC3E}">
        <p14:creationId xmlns:p14="http://schemas.microsoft.com/office/powerpoint/2010/main" val="13527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5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Index</a:t>
            </a:r>
          </a:p>
        </p:txBody>
      </p:sp>
      <p:sp>
        <p:nvSpPr>
          <p:cNvPr id="3" name="Segnaposto contenuto 2"/>
          <p:cNvSpPr>
            <a:spLocks noGrp="1"/>
          </p:cNvSpPr>
          <p:nvPr>
            <p:ph idx="1"/>
          </p:nvPr>
        </p:nvSpPr>
        <p:spPr>
          <a:xfrm>
            <a:off x="297574" y="1558212"/>
            <a:ext cx="8581043" cy="4503943"/>
          </a:xfrm>
        </p:spPr>
        <p:txBody>
          <a:bodyPr>
            <a:normAutofit/>
          </a:bodyPr>
          <a:lstStyle/>
          <a:p>
            <a:pPr marL="457200" indent="-457200">
              <a:buFont typeface="+mj-lt"/>
              <a:buAutoNum type="arabicPeriod"/>
            </a:pPr>
            <a:r>
              <a:rPr lang="it-IT" dirty="0" err="1"/>
              <a:t>Flanger</a:t>
            </a:r>
            <a:r>
              <a:rPr lang="it-IT" dirty="0"/>
              <a:t> with feedback plugin – </a:t>
            </a:r>
            <a:r>
              <a:rPr lang="it-IT" dirty="0" err="1"/>
              <a:t>Introduction</a:t>
            </a:r>
            <a:endParaRPr lang="it-IT" dirty="0"/>
          </a:p>
          <a:p>
            <a:pPr marL="457200" indent="-457200">
              <a:buFont typeface="+mj-lt"/>
              <a:buAutoNum type="arabicPeriod"/>
            </a:pPr>
            <a:r>
              <a:rPr lang="it-IT" dirty="0"/>
              <a:t>Plugin design - </a:t>
            </a:r>
            <a:r>
              <a:rPr lang="it-IT" dirty="0" err="1"/>
              <a:t>Overview</a:t>
            </a:r>
            <a:endParaRPr lang="it-IT" dirty="0"/>
          </a:p>
          <a:p>
            <a:pPr marL="457200" indent="-457200">
              <a:buFont typeface="+mj-lt"/>
              <a:buAutoNum type="arabicPeriod"/>
            </a:pPr>
            <a:r>
              <a:rPr lang="it-IT" dirty="0" err="1"/>
              <a:t>Parameters</a:t>
            </a:r>
            <a:r>
              <a:rPr lang="it-IT" dirty="0"/>
              <a:t> </a:t>
            </a:r>
            <a:r>
              <a:rPr lang="it-IT" dirty="0" err="1"/>
              <a:t>choice</a:t>
            </a:r>
            <a:endParaRPr lang="it-IT" dirty="0"/>
          </a:p>
          <a:p>
            <a:pPr marL="1200150" lvl="1" indent="-457200">
              <a:buFont typeface="+mj-lt"/>
              <a:buAutoNum type="alphaLcParenR"/>
            </a:pPr>
            <a:r>
              <a:rPr lang="it-IT" dirty="0"/>
              <a:t>Delay</a:t>
            </a:r>
          </a:p>
          <a:p>
            <a:pPr marL="1200150" lvl="1" indent="-457200">
              <a:buFont typeface="+mj-lt"/>
              <a:buAutoNum type="alphaLcParenR"/>
            </a:pPr>
            <a:r>
              <a:rPr lang="it-IT" dirty="0"/>
              <a:t>LFO</a:t>
            </a:r>
          </a:p>
          <a:p>
            <a:pPr marL="457200" indent="-457200">
              <a:buFont typeface="+mj-lt"/>
              <a:buAutoNum type="arabicPeriod"/>
            </a:pPr>
            <a:r>
              <a:rPr lang="it-IT" dirty="0" err="1"/>
              <a:t>Implementation</a:t>
            </a:r>
            <a:r>
              <a:rPr lang="it-IT" dirty="0"/>
              <a:t> in JUCE</a:t>
            </a:r>
          </a:p>
          <a:p>
            <a:pPr marL="1200150" lvl="1" indent="-457200">
              <a:buFont typeface="+mj-lt"/>
              <a:buAutoNum type="alphaLcParenR"/>
            </a:pPr>
            <a:r>
              <a:rPr lang="it-IT" dirty="0"/>
              <a:t>Processor</a:t>
            </a:r>
          </a:p>
          <a:p>
            <a:pPr marL="1200150" lvl="1" indent="-457200">
              <a:buFont typeface="+mj-lt"/>
              <a:buAutoNum type="alphaLcParenR"/>
            </a:pPr>
            <a:r>
              <a:rPr lang="it-IT" dirty="0"/>
              <a:t>GUI</a:t>
            </a:r>
          </a:p>
          <a:p>
            <a:pPr marL="457200" indent="-457200">
              <a:buFont typeface="+mj-lt"/>
              <a:buAutoNum type="arabicPeriod"/>
            </a:pPr>
            <a:r>
              <a:rPr lang="it-IT" dirty="0"/>
              <a:t>Demo</a:t>
            </a:r>
          </a:p>
          <a:p>
            <a:pPr marL="457200" indent="-457200">
              <a:buFont typeface="+mj-lt"/>
              <a:buAutoNum type="arabicPeriod"/>
            </a:pPr>
            <a:endParaRPr lang="it-IT" dirty="0"/>
          </a:p>
          <a:p>
            <a:endParaRPr lang="it-IT" dirty="0"/>
          </a:p>
          <a:p>
            <a:pPr marL="457200" indent="-457200">
              <a:buFont typeface="+mj-lt"/>
              <a:buAutoNum type="arabicPeriod"/>
            </a:pPr>
            <a:endParaRPr lang="en-US" dirty="0"/>
          </a:p>
        </p:txBody>
      </p:sp>
    </p:spTree>
    <p:extLst>
      <p:ext uri="{BB962C8B-B14F-4D97-AF65-F5344CB8AC3E}">
        <p14:creationId xmlns:p14="http://schemas.microsoft.com/office/powerpoint/2010/main" val="2726336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Flanger</a:t>
            </a:r>
            <a:r>
              <a:rPr lang="it-IT" dirty="0"/>
              <a:t> with feedback plugin - </a:t>
            </a:r>
            <a:r>
              <a:rPr lang="it-IT" dirty="0" err="1"/>
              <a:t>Introduction</a:t>
            </a:r>
            <a:endParaRPr lang="it-IT" dirty="0"/>
          </a:p>
        </p:txBody>
      </p:sp>
      <p:sp>
        <p:nvSpPr>
          <p:cNvPr id="3" name="Segnaposto contenuto 2"/>
          <p:cNvSpPr>
            <a:spLocks noGrp="1"/>
          </p:cNvSpPr>
          <p:nvPr>
            <p:ph idx="1"/>
          </p:nvPr>
        </p:nvSpPr>
        <p:spPr>
          <a:xfrm>
            <a:off x="297574" y="1558212"/>
            <a:ext cx="8581043" cy="4503943"/>
          </a:xfrm>
        </p:spPr>
        <p:txBody>
          <a:bodyPr>
            <a:normAutofit/>
          </a:bodyPr>
          <a:lstStyle/>
          <a:p>
            <a:r>
              <a:rPr lang="it-IT" sz="1800" b="1" dirty="0"/>
              <a:t>ASSIGNMENT:</a:t>
            </a:r>
          </a:p>
          <a:p>
            <a:r>
              <a:rPr lang="en-US" dirty="0"/>
              <a:t>Implement a </a:t>
            </a:r>
            <a:r>
              <a:rPr lang="en-US" dirty="0" err="1"/>
              <a:t>Flanger</a:t>
            </a:r>
            <a:r>
              <a:rPr lang="en-US" dirty="0"/>
              <a:t> effect plugin with feedback.</a:t>
            </a:r>
            <a:br>
              <a:rPr lang="en-US" dirty="0"/>
            </a:br>
            <a:br>
              <a:rPr lang="en-US" sz="1800" dirty="0"/>
            </a:br>
            <a:endParaRPr lang="it-IT" sz="1800" b="1" dirty="0"/>
          </a:p>
          <a:p>
            <a:r>
              <a:rPr lang="en-US" sz="1800" b="1" dirty="0"/>
              <a:t>IMPLEMENTATION: </a:t>
            </a:r>
          </a:p>
          <a:p>
            <a:r>
              <a:rPr lang="en-US" dirty="0"/>
              <a:t>Design the plug-in in JUCE, coding the audio processor and the Graphical User Interface with </a:t>
            </a:r>
            <a:r>
              <a:rPr lang="en-US" dirty="0" err="1"/>
              <a:t>Projucer</a:t>
            </a:r>
            <a:r>
              <a:rPr lang="en-US" dirty="0"/>
              <a:t> and Visual Studio.</a:t>
            </a:r>
            <a:r>
              <a:rPr lang="en-US" sz="1800" dirty="0"/>
              <a:t> </a:t>
            </a:r>
            <a:br>
              <a:rPr lang="en-US" sz="1800" dirty="0"/>
            </a:br>
            <a:endParaRPr lang="en-US" sz="1800" b="1" dirty="0"/>
          </a:p>
        </p:txBody>
      </p:sp>
    </p:spTree>
    <p:extLst>
      <p:ext uri="{BB962C8B-B14F-4D97-AF65-F5344CB8AC3E}">
        <p14:creationId xmlns:p14="http://schemas.microsoft.com/office/powerpoint/2010/main" val="1845954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a:t>Plugin design - </a:t>
            </a:r>
            <a:r>
              <a:rPr lang="it-IT" dirty="0" err="1"/>
              <a:t>overview</a:t>
            </a:r>
            <a:r>
              <a:rPr lang="it-IT" dirty="0"/>
              <a:t> </a:t>
            </a:r>
          </a:p>
        </p:txBody>
      </p:sp>
      <p:sp>
        <p:nvSpPr>
          <p:cNvPr id="3" name="Segnaposto contenuto 2"/>
          <p:cNvSpPr>
            <a:spLocks noGrp="1"/>
          </p:cNvSpPr>
          <p:nvPr>
            <p:ph idx="1"/>
          </p:nvPr>
        </p:nvSpPr>
        <p:spPr>
          <a:xfrm>
            <a:off x="297574" y="1558212"/>
            <a:ext cx="8581043" cy="4503943"/>
          </a:xfrm>
        </p:spPr>
        <p:txBody>
          <a:bodyPr>
            <a:normAutofit/>
          </a:bodyPr>
          <a:lstStyle/>
          <a:p>
            <a:endParaRPr lang="it-IT" sz="1800" dirty="0"/>
          </a:p>
          <a:p>
            <a:endParaRPr lang="en-US" sz="1800" dirty="0"/>
          </a:p>
        </p:txBody>
      </p:sp>
      <p:pic>
        <p:nvPicPr>
          <p:cNvPr id="5" name="Immagine 4">
            <a:extLst>
              <a:ext uri="{FF2B5EF4-FFF2-40B4-BE49-F238E27FC236}">
                <a16:creationId xmlns:a16="http://schemas.microsoft.com/office/drawing/2014/main" id="{879835B0-6D11-4E1C-98D4-C9BD7D71824B}"/>
              </a:ext>
            </a:extLst>
          </p:cNvPr>
          <p:cNvPicPr>
            <a:picLocks noChangeAspect="1"/>
          </p:cNvPicPr>
          <p:nvPr/>
        </p:nvPicPr>
        <p:blipFill>
          <a:blip r:embed="rId2"/>
          <a:stretch>
            <a:fillRect/>
          </a:stretch>
        </p:blipFill>
        <p:spPr>
          <a:xfrm>
            <a:off x="1217408" y="1714715"/>
            <a:ext cx="6709183" cy="2665900"/>
          </a:xfrm>
          <a:prstGeom prst="rect">
            <a:avLst/>
          </a:prstGeom>
        </p:spPr>
      </p:pic>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5ED41A30-7C2E-4692-9DB6-24806C411E46}"/>
                  </a:ext>
                </a:extLst>
              </p:cNvPr>
              <p:cNvSpPr txBox="1"/>
              <p:nvPr/>
            </p:nvSpPr>
            <p:spPr>
              <a:xfrm>
                <a:off x="520995" y="4678326"/>
                <a:ext cx="8357622" cy="2369880"/>
              </a:xfrm>
              <a:prstGeom prst="rect">
                <a:avLst/>
              </a:prstGeom>
              <a:noFill/>
            </p:spPr>
            <p:txBody>
              <a:bodyPr wrap="square" rtlCol="0">
                <a:spAutoFit/>
              </a:bodyPr>
              <a:lstStyle/>
              <a:p>
                <a:r>
                  <a:rPr lang="en-US" sz="1900" dirty="0">
                    <a:latin typeface="Arial" panose="020B0604020202020204" pitchFamily="34" charset="0"/>
                    <a:cs typeface="Arial" panose="020B0604020202020204" pitchFamily="34" charset="0"/>
                  </a:rPr>
                  <a:t>The </a:t>
                </a:r>
                <a:r>
                  <a:rPr lang="en-US" sz="1900" dirty="0" err="1">
                    <a:latin typeface="Arial" panose="020B0604020202020204" pitchFamily="34" charset="0"/>
                    <a:cs typeface="Arial" panose="020B0604020202020204" pitchFamily="34" charset="0"/>
                  </a:rPr>
                  <a:t>Flanger</a:t>
                </a:r>
                <a:r>
                  <a:rPr lang="en-US" sz="1900" dirty="0">
                    <a:latin typeface="Arial" panose="020B0604020202020204" pitchFamily="34" charset="0"/>
                    <a:cs typeface="Arial" panose="020B0604020202020204" pitchFamily="34" charset="0"/>
                  </a:rPr>
                  <a:t> is a Delay based plug-in. Its delay time is modulated with a low-frequency oscillator (LFO). Adding a </a:t>
                </a:r>
                <a:r>
                  <a:rPr lang="en-US" sz="1900" b="1" dirty="0">
                    <a:latin typeface="Arial" panose="020B0604020202020204" pitchFamily="34" charset="0"/>
                    <a:cs typeface="Arial" panose="020B0604020202020204" pitchFamily="34" charset="0"/>
                  </a:rPr>
                  <a:t>feedback control</a:t>
                </a:r>
                <a:r>
                  <a:rPr lang="en-US" sz="1900" dirty="0">
                    <a:latin typeface="Arial" panose="020B0604020202020204" pitchFamily="34" charset="0"/>
                    <a:cs typeface="Arial" panose="020B0604020202020204" pitchFamily="34" charset="0"/>
                  </a:rPr>
                  <a:t>, the output of the delay line is routed back to its input. We have two gains,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𝐹𝐵</m:t>
                        </m:r>
                      </m:sub>
                    </m:sSub>
                  </m:oMath>
                </a14:m>
                <a:r>
                  <a:rPr lang="en-US" sz="1900" dirty="0">
                    <a:latin typeface="Arial" panose="020B0604020202020204" pitchFamily="34" charset="0"/>
                    <a:cs typeface="Arial" panose="020B0604020202020204" pitchFamily="34" charset="0"/>
                  </a:rPr>
                  <a:t>, which is the feedback gain, and </a:t>
                </a:r>
                <a14:m>
                  <m:oMath xmlns:m="http://schemas.openxmlformats.org/officeDocument/2006/math">
                    <m:sSub>
                      <m:sSubPr>
                        <m:ctrlPr>
                          <a:rPr lang="en-US" sz="1900" i="1" smtClean="0">
                            <a:latin typeface="Cambria Math" panose="02040503050406030204" pitchFamily="18" charset="0"/>
                          </a:rPr>
                        </m:ctrlPr>
                      </m:sSubPr>
                      <m:e>
                        <m:r>
                          <a:rPr lang="it-IT" sz="1900" b="0" i="1" smtClean="0">
                            <a:latin typeface="Cambria Math" panose="02040503050406030204" pitchFamily="18" charset="0"/>
                          </a:rPr>
                          <m:t>𝑔</m:t>
                        </m:r>
                      </m:e>
                      <m:sub>
                        <m:r>
                          <a:rPr lang="it-IT" sz="1900" b="0" i="1" smtClean="0">
                            <a:latin typeface="Cambria Math" panose="02040503050406030204" pitchFamily="18" charset="0"/>
                          </a:rPr>
                          <m:t>𝐹𝐹</m:t>
                        </m:r>
                      </m:sub>
                    </m:sSub>
                  </m:oMath>
                </a14:m>
                <a:r>
                  <a:rPr lang="en-US" sz="1900" dirty="0">
                    <a:latin typeface="Arial" panose="020B0604020202020204" pitchFamily="34" charset="0"/>
                    <a:cs typeface="Arial" panose="020B0604020202020204" pitchFamily="34" charset="0"/>
                  </a:rPr>
                  <a:t>, the gain related to the output of the delay line.</a:t>
                </a:r>
                <a:br>
                  <a:rPr lang="en-US" dirty="0"/>
                </a:br>
                <a:br>
                  <a:rPr lang="en-US" dirty="0"/>
                </a:br>
                <a:br>
                  <a:rPr lang="en-US" dirty="0"/>
                </a:br>
                <a:r>
                  <a:rPr lang="en-US" dirty="0"/>
                  <a:t> </a:t>
                </a:r>
                <a:br>
                  <a:rPr lang="en-US" dirty="0"/>
                </a:br>
                <a:r>
                  <a:rPr lang="it-IT" dirty="0"/>
                  <a:t> </a:t>
                </a:r>
                <a:endParaRPr lang="en-US" dirty="0"/>
              </a:p>
            </p:txBody>
          </p:sp>
        </mc:Choice>
        <mc:Fallback xmlns="">
          <p:sp>
            <p:nvSpPr>
              <p:cNvPr id="6" name="CasellaDiTesto 5">
                <a:extLst>
                  <a:ext uri="{FF2B5EF4-FFF2-40B4-BE49-F238E27FC236}">
                    <a16:creationId xmlns:a16="http://schemas.microsoft.com/office/drawing/2014/main" id="{5ED41A30-7C2E-4692-9DB6-24806C411E46}"/>
                  </a:ext>
                </a:extLst>
              </p:cNvPr>
              <p:cNvSpPr txBox="1">
                <a:spLocks noRot="1" noChangeAspect="1" noMove="1" noResize="1" noEditPoints="1" noAdjustHandles="1" noChangeArrowheads="1" noChangeShapeType="1" noTextEdit="1"/>
              </p:cNvSpPr>
              <p:nvPr/>
            </p:nvSpPr>
            <p:spPr>
              <a:xfrm>
                <a:off x="520995" y="4678326"/>
                <a:ext cx="8357622" cy="2369880"/>
              </a:xfrm>
              <a:prstGeom prst="rect">
                <a:avLst/>
              </a:prstGeom>
              <a:blipFill>
                <a:blip r:embed="rId3"/>
                <a:stretch>
                  <a:fillRect l="-656" t="-1542" r="-511"/>
                </a:stretch>
              </a:blipFill>
            </p:spPr>
            <p:txBody>
              <a:bodyPr/>
              <a:lstStyle/>
              <a:p>
                <a:r>
                  <a:rPr lang="en-US">
                    <a:noFill/>
                  </a:rPr>
                  <a:t> </a:t>
                </a:r>
              </a:p>
            </p:txBody>
          </p:sp>
        </mc:Fallback>
      </mc:AlternateContent>
    </p:spTree>
    <p:extLst>
      <p:ext uri="{BB962C8B-B14F-4D97-AF65-F5344CB8AC3E}">
        <p14:creationId xmlns:p14="http://schemas.microsoft.com/office/powerpoint/2010/main" val="1988752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delay</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816429"/>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Feedforward (Mix): </a:t>
            </a:r>
            <a:r>
              <a:rPr lang="en-US" sz="2200" dirty="0">
                <a:latin typeface="Arial" panose="020B0604020202020204" pitchFamily="34" charset="0"/>
                <a:cs typeface="Arial" panose="020B0604020202020204" pitchFamily="34" charset="0"/>
              </a:rPr>
              <a:t>it represents the amount of delayed signal that is mixed in with the original one. Its values range between 0 and 1.</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Feedback: </a:t>
            </a:r>
            <a:r>
              <a:rPr lang="en-US" sz="2200" dirty="0">
                <a:latin typeface="Arial" panose="020B0604020202020204" pitchFamily="34" charset="0"/>
                <a:cs typeface="Arial" panose="020B0604020202020204" pitchFamily="34" charset="0"/>
              </a:rPr>
              <a:t>through this parameter it’s possible to control, in practice, how much of the output signal from the delay line we want to send back through the device input. The range of possible values for this plugin is [0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50].  </a:t>
            </a:r>
            <a:r>
              <a:rPr lang="en-US" sz="1000" dirty="0">
                <a:latin typeface="Arial" panose="020B0604020202020204" pitchFamily="34" charset="0"/>
                <a:cs typeface="Arial" panose="020B0604020202020204" pitchFamily="34" charset="0"/>
              </a:rPr>
              <a:t>(comb filter)</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Delay: </a:t>
            </a:r>
            <a:r>
              <a:rPr lang="en-US" sz="2200" dirty="0">
                <a:latin typeface="Arial" panose="020B0604020202020204" pitchFamily="34" charset="0"/>
                <a:cs typeface="Arial" panose="020B0604020202020204" pitchFamily="34" charset="0"/>
              </a:rPr>
              <a:t>it lets the user adjusts the minimum amount of delay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5</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421219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Parameters</a:t>
            </a:r>
            <a:r>
              <a:rPr lang="it-IT" dirty="0"/>
              <a:t> </a:t>
            </a:r>
            <a:r>
              <a:rPr lang="it-IT" dirty="0" err="1"/>
              <a:t>choice</a:t>
            </a:r>
            <a:r>
              <a:rPr lang="it-IT" dirty="0"/>
              <a:t> - LFO</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2677656"/>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Width (Sweep Width): </a:t>
            </a:r>
            <a:r>
              <a:rPr lang="en-US" sz="2200" dirty="0">
                <a:latin typeface="Arial" panose="020B0604020202020204" pitchFamily="34" charset="0"/>
                <a:cs typeface="Arial" panose="020B0604020202020204" pitchFamily="34" charset="0"/>
              </a:rPr>
              <a:t>it allows the user to control the total amplitude of waveform of the LFO, in a range of [1</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20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a:t>
            </a:r>
            <a:r>
              <a:rPr lang="en-US" sz="2200" dirty="0" err="1">
                <a:latin typeface="Arial" panose="020B0604020202020204" pitchFamily="34" charset="0"/>
                <a:cs typeface="Arial" panose="020B0604020202020204" pitchFamily="34" charset="0"/>
              </a:rPr>
              <a:t>ms</a:t>
            </a:r>
            <a:r>
              <a:rPr lang="en-US" sz="2200" dirty="0">
                <a:latin typeface="Arial" panose="020B0604020202020204" pitchFamily="34" charset="0"/>
                <a:cs typeface="Arial" panose="020B0604020202020204" pitchFamily="34" charset="0"/>
              </a:rPr>
              <a:t>]. </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LFO Frequency (Speed): </a:t>
            </a:r>
            <a:r>
              <a:rPr lang="en-US" sz="2200" dirty="0">
                <a:latin typeface="Arial" panose="020B0604020202020204" pitchFamily="34" charset="0"/>
                <a:cs typeface="Arial" panose="020B0604020202020204" pitchFamily="34" charset="0"/>
              </a:rPr>
              <a:t>the LFO frequency can be set in a range of [0</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05</a:t>
            </a:r>
            <a:r>
              <a:rPr lang="en-US" sz="2200" i="1" dirty="0">
                <a:latin typeface="Arial" panose="020B0604020202020204" pitchFamily="34" charset="0"/>
                <a:cs typeface="Arial" panose="020B0604020202020204" pitchFamily="34" charset="0"/>
              </a:rPr>
              <a:t>; </a:t>
            </a:r>
            <a:r>
              <a:rPr lang="en-US" sz="2200" dirty="0">
                <a:latin typeface="Arial" panose="020B0604020202020204" pitchFamily="34" charset="0"/>
                <a:cs typeface="Arial" panose="020B0604020202020204" pitchFamily="34" charset="0"/>
              </a:rPr>
              <a:t>2</a:t>
            </a:r>
            <a:r>
              <a:rPr lang="en-US" sz="2200" i="1"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00][Hz].</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01846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F3453-CE73-4E25-B04F-D1C50FE51A1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3781C54A-FA6E-4091-AC1E-BF6F9C63ED4B}"/>
              </a:ext>
            </a:extLst>
          </p:cNvPr>
          <p:cNvSpPr>
            <a:spLocks noGrp="1"/>
          </p:cNvSpPr>
          <p:nvPr>
            <p:ph idx="1"/>
          </p:nvPr>
        </p:nvSpPr>
        <p:spPr>
          <a:xfrm>
            <a:off x="457200" y="1600201"/>
            <a:ext cx="7892980" cy="1554982"/>
          </a:xfrm>
        </p:spPr>
        <p:txBody>
          <a:bodyPr/>
          <a:lstStyle/>
          <a:p>
            <a:r>
              <a:rPr lang="en-US" sz="2200" b="1" dirty="0">
                <a:latin typeface="Arial" panose="020B0604020202020204" pitchFamily="34" charset="0"/>
                <a:cs typeface="Arial" panose="020B0604020202020204" pitchFamily="34" charset="0"/>
              </a:rPr>
              <a:t>Shape of the LFO Envelope: </a:t>
            </a:r>
          </a:p>
          <a:p>
            <a:endParaRPr lang="en-GB" dirty="0"/>
          </a:p>
        </p:txBody>
      </p:sp>
      <p:sp>
        <p:nvSpPr>
          <p:cNvPr id="4" name="TextBox 3">
            <a:extLst>
              <a:ext uri="{FF2B5EF4-FFF2-40B4-BE49-F238E27FC236}">
                <a16:creationId xmlns:a16="http://schemas.microsoft.com/office/drawing/2014/main" id="{96955DA1-0E81-418C-9DA7-AC7A66EA4B56}"/>
              </a:ext>
            </a:extLst>
          </p:cNvPr>
          <p:cNvSpPr txBox="1"/>
          <p:nvPr/>
        </p:nvSpPr>
        <p:spPr>
          <a:xfrm>
            <a:off x="564777" y="2546243"/>
            <a:ext cx="5315578" cy="369332"/>
          </a:xfrm>
          <a:prstGeom prst="rect">
            <a:avLst/>
          </a:prstGeom>
          <a:noFill/>
        </p:spPr>
        <p:txBody>
          <a:bodyPr wrap="square" rtlCol="0">
            <a:spAutoFit/>
          </a:bodyPr>
          <a:lstStyle/>
          <a:p>
            <a:r>
              <a:rPr lang="it-IT" dirty="0"/>
              <a:t>Three </a:t>
            </a:r>
            <a:r>
              <a:rPr lang="it-IT" dirty="0" err="1"/>
              <a:t>selectable</a:t>
            </a:r>
            <a:r>
              <a:rPr lang="it-IT" dirty="0"/>
              <a:t> LFO </a:t>
            </a:r>
            <a:r>
              <a:rPr lang="it-IT" dirty="0" err="1"/>
              <a:t>waveforms</a:t>
            </a:r>
            <a:r>
              <a:rPr lang="it-IT" dirty="0"/>
              <a:t>: </a:t>
            </a:r>
            <a:endParaRPr lang="en-GB" dirty="0"/>
          </a:p>
        </p:txBody>
      </p:sp>
    </p:spTree>
    <p:extLst>
      <p:ext uri="{BB962C8B-B14F-4D97-AF65-F5344CB8AC3E}">
        <p14:creationId xmlns:p14="http://schemas.microsoft.com/office/powerpoint/2010/main" val="2925192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Processor</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sp>
        <p:nvSpPr>
          <p:cNvPr id="5" name="CasellaDiTesto 4">
            <a:extLst>
              <a:ext uri="{FF2B5EF4-FFF2-40B4-BE49-F238E27FC236}">
                <a16:creationId xmlns:a16="http://schemas.microsoft.com/office/drawing/2014/main" id="{56AF07CE-81CC-42C5-AF74-2624CEEE1CCB}"/>
              </a:ext>
            </a:extLst>
          </p:cNvPr>
          <p:cNvSpPr txBox="1"/>
          <p:nvPr/>
        </p:nvSpPr>
        <p:spPr>
          <a:xfrm>
            <a:off x="288521" y="1558212"/>
            <a:ext cx="8590096" cy="3754874"/>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Value Tree State</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Circular buffers </a:t>
            </a:r>
            <a:r>
              <a:rPr lang="en-US" sz="2200" dirty="0">
                <a:latin typeface="Arial" panose="020B0604020202020204" pitchFamily="34" charset="0"/>
                <a:cs typeface="Arial" panose="020B0604020202020204" pitchFamily="34" charset="0"/>
              </a:rPr>
              <a:t>(mod, </a:t>
            </a:r>
          </a:p>
          <a:p>
            <a:r>
              <a:rPr lang="en-US" sz="2200" dirty="0">
                <a:latin typeface="Arial" panose="020B0604020202020204" pitchFamily="34" charset="0"/>
                <a:cs typeface="Arial" panose="020B0604020202020204" pitchFamily="34" charset="0"/>
              </a:rPr>
              <a:t>    maximum length, </a:t>
            </a:r>
          </a:p>
          <a:p>
            <a:r>
              <a:rPr lang="en-US" sz="2200" dirty="0">
                <a:latin typeface="Arial" panose="020B0604020202020204" pitchFamily="34" charset="0"/>
                <a:cs typeface="Arial" panose="020B0604020202020204" pitchFamily="34" charset="0"/>
              </a:rPr>
              <a:t>    delay as difference </a:t>
            </a:r>
          </a:p>
          <a:p>
            <a:r>
              <a:rPr lang="en-US" sz="2200" dirty="0">
                <a:latin typeface="Arial" panose="020B0604020202020204" pitchFamily="34" charset="0"/>
                <a:cs typeface="Arial" panose="020B0604020202020204" pitchFamily="34" charset="0"/>
              </a:rPr>
              <a:t>    of read and write pointers)</a:t>
            </a:r>
            <a:br>
              <a:rPr lang="en-US" sz="2200" dirty="0">
                <a:latin typeface="Arial" panose="020B0604020202020204" pitchFamily="34" charset="0"/>
                <a:cs typeface="Arial" panose="020B0604020202020204" pitchFamily="34" charset="0"/>
              </a:rPr>
            </a:br>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Polynomial interpolation</a:t>
            </a:r>
          </a:p>
          <a:p>
            <a:endParaRPr lang="en-US" sz="22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b="1" dirty="0">
                <a:latin typeface="Arial" panose="020B0604020202020204" pitchFamily="34" charset="0"/>
                <a:cs typeface="Arial" panose="020B0604020202020204" pitchFamily="34" charset="0"/>
              </a:rPr>
              <a:t>Current delay </a:t>
            </a:r>
            <a:r>
              <a:rPr lang="en-US" sz="2200" dirty="0">
                <a:latin typeface="Arial" panose="020B0604020202020204" pitchFamily="34" charset="0"/>
                <a:cs typeface="Arial" panose="020B0604020202020204" pitchFamily="34" charset="0"/>
              </a:rPr>
              <a:t>(echo/chorus perception)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pic>
        <p:nvPicPr>
          <p:cNvPr id="6" name="Immagine 5">
            <a:extLst>
              <a:ext uri="{FF2B5EF4-FFF2-40B4-BE49-F238E27FC236}">
                <a16:creationId xmlns:a16="http://schemas.microsoft.com/office/drawing/2014/main" id="{F06A8EF8-0D8F-49EA-9AEB-3DD88484471F}"/>
              </a:ext>
            </a:extLst>
          </p:cNvPr>
          <p:cNvPicPr>
            <a:picLocks noChangeAspect="1"/>
          </p:cNvPicPr>
          <p:nvPr/>
        </p:nvPicPr>
        <p:blipFill>
          <a:blip r:embed="rId2"/>
          <a:stretch>
            <a:fillRect/>
          </a:stretch>
        </p:blipFill>
        <p:spPr>
          <a:xfrm>
            <a:off x="4028188" y="1752744"/>
            <a:ext cx="4859481" cy="2627471"/>
          </a:xfrm>
          <a:prstGeom prst="rect">
            <a:avLst/>
          </a:prstGeom>
        </p:spPr>
      </p:pic>
      <p:pic>
        <p:nvPicPr>
          <p:cNvPr id="7" name="Immagine 6">
            <a:extLst>
              <a:ext uri="{FF2B5EF4-FFF2-40B4-BE49-F238E27FC236}">
                <a16:creationId xmlns:a16="http://schemas.microsoft.com/office/drawing/2014/main" id="{DE88C8D8-839C-43E9-84B2-F0DDC74EE790}"/>
              </a:ext>
            </a:extLst>
          </p:cNvPr>
          <p:cNvPicPr>
            <a:picLocks noChangeAspect="1"/>
          </p:cNvPicPr>
          <p:nvPr/>
        </p:nvPicPr>
        <p:blipFill>
          <a:blip r:embed="rId3"/>
          <a:stretch>
            <a:fillRect/>
          </a:stretch>
        </p:blipFill>
        <p:spPr>
          <a:xfrm>
            <a:off x="543811" y="5108298"/>
            <a:ext cx="6610350" cy="409575"/>
          </a:xfrm>
          <a:prstGeom prst="rect">
            <a:avLst/>
          </a:prstGeom>
        </p:spPr>
      </p:pic>
    </p:spTree>
    <p:extLst>
      <p:ext uri="{BB962C8B-B14F-4D97-AF65-F5344CB8AC3E}">
        <p14:creationId xmlns:p14="http://schemas.microsoft.com/office/powerpoint/2010/main" val="3026129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581043" cy="562583"/>
          </a:xfrm>
        </p:spPr>
        <p:txBody>
          <a:bodyPr/>
          <a:lstStyle/>
          <a:p>
            <a:r>
              <a:rPr lang="it-IT" dirty="0" err="1"/>
              <a:t>Implementation</a:t>
            </a:r>
            <a:r>
              <a:rPr lang="it-IT" dirty="0"/>
              <a:t> in JUCE - GUI</a:t>
            </a:r>
          </a:p>
        </p:txBody>
      </p:sp>
      <p:sp>
        <p:nvSpPr>
          <p:cNvPr id="3" name="Segnaposto contenuto 2"/>
          <p:cNvSpPr>
            <a:spLocks noGrp="1"/>
          </p:cNvSpPr>
          <p:nvPr>
            <p:ph idx="1"/>
          </p:nvPr>
        </p:nvSpPr>
        <p:spPr>
          <a:xfrm>
            <a:off x="297574" y="1558212"/>
            <a:ext cx="8581043" cy="4503943"/>
          </a:xfrm>
        </p:spPr>
        <p:txBody>
          <a:bodyPr>
            <a:normAutofit/>
          </a:bodyPr>
          <a:lstStyle/>
          <a:p>
            <a:endParaRPr lang="en-US" sz="1800" dirty="0"/>
          </a:p>
          <a:p>
            <a:endParaRPr lang="en-US" sz="1800" dirty="0"/>
          </a:p>
        </p:txBody>
      </p:sp>
      <p:pic>
        <p:nvPicPr>
          <p:cNvPr id="4" name="Immagine 3">
            <a:extLst>
              <a:ext uri="{FF2B5EF4-FFF2-40B4-BE49-F238E27FC236}">
                <a16:creationId xmlns:a16="http://schemas.microsoft.com/office/drawing/2014/main" id="{F9005F2D-9F4F-4AE2-9334-36567912603E}"/>
              </a:ext>
            </a:extLst>
          </p:cNvPr>
          <p:cNvPicPr>
            <a:picLocks noChangeAspect="1"/>
          </p:cNvPicPr>
          <p:nvPr/>
        </p:nvPicPr>
        <p:blipFill>
          <a:blip r:embed="rId2"/>
          <a:stretch>
            <a:fillRect/>
          </a:stretch>
        </p:blipFill>
        <p:spPr>
          <a:xfrm>
            <a:off x="1647825" y="1305108"/>
            <a:ext cx="5943822" cy="4795169"/>
          </a:xfrm>
          <a:prstGeom prst="rect">
            <a:avLst/>
          </a:prstGeom>
        </p:spPr>
      </p:pic>
    </p:spTree>
    <p:extLst>
      <p:ext uri="{BB962C8B-B14F-4D97-AF65-F5344CB8AC3E}">
        <p14:creationId xmlns:p14="http://schemas.microsoft.com/office/powerpoint/2010/main" val="31878992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4292</TotalTime>
  <Words>484</Words>
  <Application>Microsoft Office PowerPoint</Application>
  <PresentationFormat>On-screen Show (4:3)</PresentationFormat>
  <Paragraphs>58</Paragraphs>
  <Slides>10</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Cambria Math</vt:lpstr>
      <vt:lpstr>Wingdings</vt:lpstr>
      <vt:lpstr>POLI</vt:lpstr>
      <vt:lpstr>Titolo presentazione sottotitolo</vt:lpstr>
      <vt:lpstr>Index</vt:lpstr>
      <vt:lpstr>Flanger with feedback plugin - Introduction</vt:lpstr>
      <vt:lpstr>Plugin design - overview </vt:lpstr>
      <vt:lpstr>Parameters choice - delay</vt:lpstr>
      <vt:lpstr>Parameters choice - LFO</vt:lpstr>
      <vt:lpstr>PowerPoint Presentation</vt:lpstr>
      <vt:lpstr>Implementation in JUCE - Processor</vt:lpstr>
      <vt:lpstr>Implementation in JUCE - GUI</vt:lpstr>
      <vt:lpstr>Demo</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Davide Lionetti</cp:lastModifiedBy>
  <cp:revision>255</cp:revision>
  <dcterms:created xsi:type="dcterms:W3CDTF">2015-05-26T12:27:57Z</dcterms:created>
  <dcterms:modified xsi:type="dcterms:W3CDTF">2021-05-24T18:43:35Z</dcterms:modified>
</cp:coreProperties>
</file>